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59" r:id="rId8"/>
    <p:sldId id="261" r:id="rId9"/>
    <p:sldId id="264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31CA3-D91C-44CD-9FAD-1CF7180018FD}" v="896" dt="2021-01-20T11:22:45.488"/>
    <p1510:client id="{5151C43E-27B9-4E95-9EC7-37ECC1A45472}" v="284" dt="2021-01-20T14:48:28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January 21,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January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5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January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January 21,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January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January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January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4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January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1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January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3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January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January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2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January 21,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3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ad_transport_in_the_Netherland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busesanctuary.blogspot.nl/2013_04_01_archiv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ad_transport_in_the_Netherland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8663"/>
            <a:ext cx="5015638" cy="3548877"/>
          </a:xfrm>
        </p:spPr>
        <p:txBody>
          <a:bodyPr>
            <a:normAutofit fontScale="90000"/>
          </a:bodyPr>
          <a:lstStyle/>
          <a:p>
            <a:r>
              <a:rPr lang="en-US" sz="5200" b="1" dirty="0" err="1">
                <a:ea typeface="+mj-lt"/>
                <a:cs typeface="+mj-lt"/>
              </a:rPr>
              <a:t>Hvad</a:t>
            </a:r>
            <a:r>
              <a:rPr lang="en-US" sz="5200" b="1" dirty="0">
                <a:ea typeface="+mj-lt"/>
                <a:cs typeface="+mj-lt"/>
              </a:rPr>
              <a:t> er </a:t>
            </a:r>
            <a:r>
              <a:rPr lang="en-US" sz="5200" b="1" dirty="0" err="1">
                <a:ea typeface="+mj-lt"/>
                <a:cs typeface="+mj-lt"/>
              </a:rPr>
              <a:t>ressourceforløb</a:t>
            </a:r>
            <a:r>
              <a:rPr lang="en-US" sz="5200" b="1" dirty="0">
                <a:ea typeface="+mj-lt"/>
                <a:cs typeface="+mj-lt"/>
              </a:rPr>
              <a:t> for en </a:t>
            </a:r>
            <a:r>
              <a:rPr lang="en-US" sz="5200" b="1" dirty="0" err="1">
                <a:ea typeface="+mj-lt"/>
                <a:cs typeface="+mj-lt"/>
              </a:rPr>
              <a:t>størrelse</a:t>
            </a:r>
            <a:r>
              <a:rPr lang="en-US" sz="5200" b="1" dirty="0">
                <a:ea typeface="+mj-lt"/>
                <a:cs typeface="+mj-lt"/>
              </a:rPr>
              <a:t> </a:t>
            </a:r>
            <a:r>
              <a:rPr lang="en-US" sz="5200" b="1" dirty="0" err="1">
                <a:ea typeface="+mj-lt"/>
                <a:cs typeface="+mj-lt"/>
              </a:rPr>
              <a:t>og</a:t>
            </a:r>
            <a:r>
              <a:rPr lang="en-US" sz="5200" b="1" dirty="0">
                <a:ea typeface="+mj-lt"/>
                <a:cs typeface="+mj-lt"/>
              </a:rPr>
              <a:t> batter det </a:t>
            </a:r>
            <a:r>
              <a:rPr lang="en-US" sz="5200" b="1" dirty="0" err="1">
                <a:ea typeface="+mj-lt"/>
                <a:cs typeface="+mj-lt"/>
              </a:rPr>
              <a:t>noget</a:t>
            </a:r>
            <a:r>
              <a:rPr lang="en-US" sz="5200" b="1" dirty="0">
                <a:ea typeface="+mj-lt"/>
                <a:cs typeface="+mj-lt"/>
              </a:rPr>
              <a:t>?</a:t>
            </a:r>
            <a:r>
              <a:rPr lang="en-US" sz="5200" dirty="0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582" y="5301235"/>
            <a:ext cx="5370056" cy="126226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Maria Benavente Rasmussen</a:t>
            </a:r>
            <a:endParaRPr lang="en-US" sz="1600">
              <a:solidFill>
                <a:srgbClr val="FFFFFF">
                  <a:alpha val="58000"/>
                </a:srgbClr>
              </a:solidFill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Antropolog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og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afdelingsleder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924F0-D02C-475D-97C0-7C802B702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7" r="9528" b="11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76F8D-63FD-491D-9601-B50142F90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45886"/>
            <a:ext cx="6806247" cy="521198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endParaRPr lang="en-US" sz="1100"/>
          </a:p>
          <a:p>
            <a:pPr>
              <a:lnSpc>
                <a:spcPct val="110000"/>
              </a:lnSpc>
            </a:pPr>
            <a:endParaRPr lang="en-US" sz="1100"/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FFFFFF"/>
                </a:solidFill>
                <a:ea typeface="+mn-lt"/>
                <a:cs typeface="+mn-lt"/>
              </a:rPr>
              <a:t>  - 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Praktikker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:  med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henblik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på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at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afklare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arbejdsevne</a:t>
            </a:r>
            <a:endParaRPr lang="en-US" sz="2400" dirty="0" err="1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 - </a:t>
            </a:r>
            <a:r>
              <a:rPr lang="en-US" sz="2400" dirty="0" err="1">
                <a:solidFill>
                  <a:srgbClr val="FFFFFF"/>
                </a:solidFill>
              </a:rPr>
              <a:t>Lægelig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udredning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 - </a:t>
            </a:r>
            <a:r>
              <a:rPr lang="en-US" sz="2400" dirty="0" err="1">
                <a:solidFill>
                  <a:srgbClr val="FFFFFF"/>
                </a:solidFill>
              </a:rPr>
              <a:t>Socialfaglig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afklaring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6" name="Picture 6" descr="Together Helping Each Other · Free image on Pixabay">
            <a:extLst>
              <a:ext uri="{FF2B5EF4-FFF2-40B4-BE49-F238E27FC236}">
                <a16:creationId xmlns:a16="http://schemas.microsoft.com/office/drawing/2014/main" id="{271781D7-A463-4F50-870A-F3D6D136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7" r="5969"/>
          <a:stretch/>
        </p:blipFill>
        <p:spPr>
          <a:xfrm>
            <a:off x="6093636" y="-27204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201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9D21B-0327-4048-B72C-E13133F92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65328"/>
            <a:ext cx="7029495" cy="5501871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Opsummering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</a:p>
          <a:p>
            <a:pPr>
              <a:lnSpc>
                <a:spcPct val="110000"/>
              </a:lnSpc>
            </a:pPr>
            <a:endParaRPr lang="en-US" sz="15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•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Borgerens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mål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er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styrende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for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indsatsen</a:t>
            </a:r>
            <a:endParaRPr lang="en-US" sz="20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•En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helt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konkret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individuel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koordineret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indsats</a:t>
            </a:r>
            <a:endParaRPr lang="en-US" sz="20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•Fokus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på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Det Hele Liv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•Hele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verden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er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potentiel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samarbejdspartner</a:t>
            </a:r>
            <a:endParaRPr lang="en-US" sz="20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 •Alle har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værdi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ønsker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at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være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en del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af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et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fællesskab</a:t>
            </a:r>
            <a:endParaRPr lang="en-US" sz="20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pic>
        <p:nvPicPr>
          <p:cNvPr id="4" name="Picture 4" descr="A large green landscape&#10;&#10;Description automatically generated">
            <a:extLst>
              <a:ext uri="{FF2B5EF4-FFF2-40B4-BE49-F238E27FC236}">
                <a16:creationId xmlns:a16="http://schemas.microsoft.com/office/drawing/2014/main" id="{9F18F77D-AA37-4232-9C89-24828E76F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27" r="20742"/>
          <a:stretch/>
        </p:blipFill>
        <p:spPr>
          <a:xfrm>
            <a:off x="6665138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986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D93A1B-C70B-4A3A-907D-B1D484E26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826A54-C9E7-4C12-BE6E-799D91F69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8E0FA08-DDF6-436E-980F-A0864F68A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180" b="855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40958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3853890"/>
                </a:lnTo>
                <a:lnTo>
                  <a:pt x="66470" y="3623382"/>
                </a:lnTo>
                <a:cubicBezTo>
                  <a:pt x="271740" y="2936399"/>
                  <a:pt x="512658" y="2295718"/>
                  <a:pt x="725000" y="1836018"/>
                </a:cubicBezTo>
                <a:cubicBezTo>
                  <a:pt x="1181096" y="849971"/>
                  <a:pt x="1763392" y="554600"/>
                  <a:pt x="2384194" y="22385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8E0A0F-7B37-4D4F-A348-C71D99B4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2530858">
            <a:off x="518162" y="70081"/>
            <a:ext cx="641024" cy="1362853"/>
          </a:xfrm>
          <a:custGeom>
            <a:avLst/>
            <a:gdLst>
              <a:gd name="connsiteX0" fmla="*/ 859665 w 959714"/>
              <a:gd name="connsiteY0" fmla="*/ 253055 h 2040405"/>
              <a:gd name="connsiteX1" fmla="*/ 600837 w 959714"/>
              <a:gd name="connsiteY1" fmla="*/ 336121 h 2040405"/>
              <a:gd name="connsiteX2" fmla="*/ 491443 w 959714"/>
              <a:gd name="connsiteY2" fmla="*/ 327956 h 2040405"/>
              <a:gd name="connsiteX3" fmla="*/ 427836 w 959714"/>
              <a:gd name="connsiteY3" fmla="*/ 242763 h 2040405"/>
              <a:gd name="connsiteX4" fmla="*/ 430123 w 959714"/>
              <a:gd name="connsiteY4" fmla="*/ 158833 h 2040405"/>
              <a:gd name="connsiteX5" fmla="*/ 504048 w 959714"/>
              <a:gd name="connsiteY5" fmla="*/ 98532 h 2040405"/>
              <a:gd name="connsiteX6" fmla="*/ 662101 w 959714"/>
              <a:gd name="connsiteY6" fmla="*/ 40854 h 2040405"/>
              <a:gd name="connsiteX7" fmla="*/ 767039 w 959714"/>
              <a:gd name="connsiteY7" fmla="*/ 8464 h 2040405"/>
              <a:gd name="connsiteX8" fmla="*/ 800631 w 959714"/>
              <a:gd name="connsiteY8" fmla="*/ 2 h 2040405"/>
              <a:gd name="connsiteX9" fmla="*/ 905862 w 959714"/>
              <a:gd name="connsiteY9" fmla="*/ 15169 h 2040405"/>
              <a:gd name="connsiteX10" fmla="*/ 951237 w 959714"/>
              <a:gd name="connsiteY10" fmla="*/ 99001 h 2040405"/>
              <a:gd name="connsiteX11" fmla="*/ 944788 w 959714"/>
              <a:gd name="connsiteY11" fmla="*/ 189934 h 2040405"/>
              <a:gd name="connsiteX12" fmla="*/ 859665 w 959714"/>
              <a:gd name="connsiteY12" fmla="*/ 253055 h 2040405"/>
              <a:gd name="connsiteX13" fmla="*/ 758029 w 959714"/>
              <a:gd name="connsiteY13" fmla="*/ 1169655 h 2040405"/>
              <a:gd name="connsiteX14" fmla="*/ 678303 w 959714"/>
              <a:gd name="connsiteY14" fmla="*/ 1180401 h 2040405"/>
              <a:gd name="connsiteX15" fmla="*/ 568349 w 959714"/>
              <a:gd name="connsiteY15" fmla="*/ 1148555 h 2040405"/>
              <a:gd name="connsiteX16" fmla="*/ 426979 w 959714"/>
              <a:gd name="connsiteY16" fmla="*/ 1107611 h 2040405"/>
              <a:gd name="connsiteX17" fmla="*/ 358555 w 959714"/>
              <a:gd name="connsiteY17" fmla="*/ 1079335 h 2040405"/>
              <a:gd name="connsiteX18" fmla="*/ 296912 w 959714"/>
              <a:gd name="connsiteY18" fmla="*/ 1027644 h 2040405"/>
              <a:gd name="connsiteX19" fmla="*/ 289173 w 959714"/>
              <a:gd name="connsiteY19" fmla="*/ 966188 h 2040405"/>
              <a:gd name="connsiteX20" fmla="*/ 300475 w 959714"/>
              <a:gd name="connsiteY20" fmla="*/ 927165 h 2040405"/>
              <a:gd name="connsiteX21" fmla="*/ 344380 w 959714"/>
              <a:gd name="connsiteY21" fmla="*/ 863748 h 2040405"/>
              <a:gd name="connsiteX22" fmla="*/ 416253 w 959714"/>
              <a:gd name="connsiteY22" fmla="*/ 850727 h 2040405"/>
              <a:gd name="connsiteX23" fmla="*/ 512760 w 959714"/>
              <a:gd name="connsiteY23" fmla="*/ 870219 h 2040405"/>
              <a:gd name="connsiteX24" fmla="*/ 674358 w 959714"/>
              <a:gd name="connsiteY24" fmla="*/ 900103 h 2040405"/>
              <a:gd name="connsiteX25" fmla="*/ 713627 w 959714"/>
              <a:gd name="connsiteY25" fmla="*/ 911477 h 2040405"/>
              <a:gd name="connsiteX26" fmla="*/ 814540 w 959714"/>
              <a:gd name="connsiteY26" fmla="*/ 974540 h 2040405"/>
              <a:gd name="connsiteX27" fmla="*/ 825611 w 959714"/>
              <a:gd name="connsiteY27" fmla="*/ 1053880 h 2040405"/>
              <a:gd name="connsiteX28" fmla="*/ 809789 w 959714"/>
              <a:gd name="connsiteY28" fmla="*/ 1108512 h 2040405"/>
              <a:gd name="connsiteX29" fmla="*/ 758029 w 959714"/>
              <a:gd name="connsiteY29" fmla="*/ 1169655 h 2040405"/>
              <a:gd name="connsiteX30" fmla="*/ 402013 w 959714"/>
              <a:gd name="connsiteY30" fmla="*/ 2007680 h 2040405"/>
              <a:gd name="connsiteX31" fmla="*/ 311765 w 959714"/>
              <a:gd name="connsiteY31" fmla="*/ 2040405 h 2040405"/>
              <a:gd name="connsiteX32" fmla="*/ 270743 w 959714"/>
              <a:gd name="connsiteY32" fmla="*/ 2032224 h 2040405"/>
              <a:gd name="connsiteX33" fmla="*/ 213313 w 959714"/>
              <a:gd name="connsiteY33" fmla="*/ 1991317 h 2040405"/>
              <a:gd name="connsiteX34" fmla="*/ 41022 w 959714"/>
              <a:gd name="connsiteY34" fmla="*/ 1778603 h 2040405"/>
              <a:gd name="connsiteX35" fmla="*/ 0 w 959714"/>
              <a:gd name="connsiteY35" fmla="*/ 1696789 h 2040405"/>
              <a:gd name="connsiteX36" fmla="*/ 8204 w 959714"/>
              <a:gd name="connsiteY36" fmla="*/ 1647701 h 2040405"/>
              <a:gd name="connsiteX37" fmla="*/ 32817 w 959714"/>
              <a:gd name="connsiteY37" fmla="*/ 1606795 h 2040405"/>
              <a:gd name="connsiteX38" fmla="*/ 57430 w 959714"/>
              <a:gd name="connsiteY38" fmla="*/ 1590432 h 2040405"/>
              <a:gd name="connsiteX39" fmla="*/ 114861 w 959714"/>
              <a:gd name="connsiteY39" fmla="*/ 1557707 h 2040405"/>
              <a:gd name="connsiteX40" fmla="*/ 188700 w 959714"/>
              <a:gd name="connsiteY40" fmla="*/ 1582251 h 2040405"/>
              <a:gd name="connsiteX41" fmla="*/ 254335 w 959714"/>
              <a:gd name="connsiteY41" fmla="*/ 1647701 h 2040405"/>
              <a:gd name="connsiteX42" fmla="*/ 311765 w 959714"/>
              <a:gd name="connsiteY42" fmla="*/ 1721333 h 2040405"/>
              <a:gd name="connsiteX43" fmla="*/ 393809 w 959714"/>
              <a:gd name="connsiteY43" fmla="*/ 1811328 h 2040405"/>
              <a:gd name="connsiteX44" fmla="*/ 451239 w 959714"/>
              <a:gd name="connsiteY44" fmla="*/ 1909504 h 2040405"/>
              <a:gd name="connsiteX45" fmla="*/ 402013 w 959714"/>
              <a:gd name="connsiteY45" fmla="*/ 2007680 h 20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59714" h="2040405">
                <a:moveTo>
                  <a:pt x="859665" y="253055"/>
                </a:moveTo>
                <a:cubicBezTo>
                  <a:pt x="859665" y="253055"/>
                  <a:pt x="649789" y="317835"/>
                  <a:pt x="600837" y="336121"/>
                </a:cubicBezTo>
                <a:cubicBezTo>
                  <a:pt x="556048" y="347404"/>
                  <a:pt x="519583" y="344682"/>
                  <a:pt x="491443" y="327956"/>
                </a:cubicBezTo>
                <a:cubicBezTo>
                  <a:pt x="459141" y="318232"/>
                  <a:pt x="439326" y="287500"/>
                  <a:pt x="427836" y="242763"/>
                </a:cubicBezTo>
                <a:cubicBezTo>
                  <a:pt x="419218" y="209211"/>
                  <a:pt x="417636" y="179840"/>
                  <a:pt x="430123" y="158833"/>
                </a:cubicBezTo>
                <a:cubicBezTo>
                  <a:pt x="442610" y="137825"/>
                  <a:pt x="473329" y="118179"/>
                  <a:pt x="504048" y="98532"/>
                </a:cubicBezTo>
                <a:cubicBezTo>
                  <a:pt x="515246" y="95711"/>
                  <a:pt x="662101" y="40854"/>
                  <a:pt x="662101" y="40854"/>
                </a:cubicBezTo>
                <a:cubicBezTo>
                  <a:pt x="706890" y="29571"/>
                  <a:pt x="744644" y="14106"/>
                  <a:pt x="767039" y="8464"/>
                </a:cubicBezTo>
                <a:cubicBezTo>
                  <a:pt x="800631" y="2"/>
                  <a:pt x="800631" y="2"/>
                  <a:pt x="800631" y="2"/>
                </a:cubicBezTo>
                <a:cubicBezTo>
                  <a:pt x="848292" y="-97"/>
                  <a:pt x="884757" y="2624"/>
                  <a:pt x="905862" y="15169"/>
                </a:cubicBezTo>
                <a:cubicBezTo>
                  <a:pt x="922804" y="34717"/>
                  <a:pt x="939747" y="54264"/>
                  <a:pt x="951237" y="99001"/>
                </a:cubicBezTo>
                <a:cubicBezTo>
                  <a:pt x="962727" y="143737"/>
                  <a:pt x="964310" y="173108"/>
                  <a:pt x="944788" y="189934"/>
                </a:cubicBezTo>
                <a:cubicBezTo>
                  <a:pt x="932301" y="210941"/>
                  <a:pt x="901582" y="230588"/>
                  <a:pt x="859665" y="253055"/>
                </a:cubicBezTo>
                <a:close/>
                <a:moveTo>
                  <a:pt x="758029" y="1169655"/>
                </a:moveTo>
                <a:cubicBezTo>
                  <a:pt x="737801" y="1180715"/>
                  <a:pt x="711979" y="1181695"/>
                  <a:pt x="678303" y="1180401"/>
                </a:cubicBezTo>
                <a:cubicBezTo>
                  <a:pt x="631180" y="1166753"/>
                  <a:pt x="676043" y="1188206"/>
                  <a:pt x="568349" y="1148555"/>
                </a:cubicBezTo>
                <a:cubicBezTo>
                  <a:pt x="450541" y="1114435"/>
                  <a:pt x="426979" y="1107611"/>
                  <a:pt x="426979" y="1107611"/>
                </a:cubicBezTo>
                <a:cubicBezTo>
                  <a:pt x="358555" y="1079335"/>
                  <a:pt x="358555" y="1079335"/>
                  <a:pt x="358555" y="1079335"/>
                </a:cubicBezTo>
                <a:cubicBezTo>
                  <a:pt x="321546" y="1060157"/>
                  <a:pt x="300245" y="1045528"/>
                  <a:pt x="296912" y="1027644"/>
                </a:cubicBezTo>
                <a:cubicBezTo>
                  <a:pt x="285725" y="1007486"/>
                  <a:pt x="282392" y="989602"/>
                  <a:pt x="289173" y="966188"/>
                </a:cubicBezTo>
                <a:cubicBezTo>
                  <a:pt x="289173" y="966188"/>
                  <a:pt x="293694" y="950579"/>
                  <a:pt x="300475" y="927165"/>
                </a:cubicBezTo>
                <a:cubicBezTo>
                  <a:pt x="307256" y="903751"/>
                  <a:pt x="321891" y="882612"/>
                  <a:pt x="344380" y="863748"/>
                </a:cubicBezTo>
                <a:cubicBezTo>
                  <a:pt x="356755" y="850413"/>
                  <a:pt x="384837" y="841628"/>
                  <a:pt x="416253" y="850727"/>
                </a:cubicBezTo>
                <a:cubicBezTo>
                  <a:pt x="457783" y="854296"/>
                  <a:pt x="489198" y="863395"/>
                  <a:pt x="512760" y="870219"/>
                </a:cubicBezTo>
                <a:cubicBezTo>
                  <a:pt x="585705" y="882886"/>
                  <a:pt x="627235" y="886455"/>
                  <a:pt x="674358" y="900103"/>
                </a:cubicBezTo>
                <a:cubicBezTo>
                  <a:pt x="713627" y="911477"/>
                  <a:pt x="713627" y="911477"/>
                  <a:pt x="713627" y="911477"/>
                </a:cubicBezTo>
                <a:cubicBezTo>
                  <a:pt x="758490" y="932929"/>
                  <a:pt x="793238" y="959912"/>
                  <a:pt x="814540" y="974540"/>
                </a:cubicBezTo>
                <a:cubicBezTo>
                  <a:pt x="833580" y="996974"/>
                  <a:pt x="834653" y="1022662"/>
                  <a:pt x="825611" y="1053880"/>
                </a:cubicBezTo>
                <a:cubicBezTo>
                  <a:pt x="821091" y="1069489"/>
                  <a:pt x="816570" y="1085099"/>
                  <a:pt x="809789" y="1108512"/>
                </a:cubicBezTo>
                <a:cubicBezTo>
                  <a:pt x="795153" y="1129651"/>
                  <a:pt x="780518" y="1150790"/>
                  <a:pt x="758029" y="1169655"/>
                </a:cubicBezTo>
                <a:close/>
                <a:moveTo>
                  <a:pt x="402013" y="2007680"/>
                </a:moveTo>
                <a:cubicBezTo>
                  <a:pt x="369196" y="2032224"/>
                  <a:pt x="336378" y="2040405"/>
                  <a:pt x="311765" y="2040405"/>
                </a:cubicBezTo>
                <a:cubicBezTo>
                  <a:pt x="303561" y="2040405"/>
                  <a:pt x="287152" y="2040405"/>
                  <a:pt x="270743" y="2032224"/>
                </a:cubicBezTo>
                <a:cubicBezTo>
                  <a:pt x="254335" y="2024042"/>
                  <a:pt x="237926" y="2007680"/>
                  <a:pt x="213313" y="1991317"/>
                </a:cubicBezTo>
                <a:cubicBezTo>
                  <a:pt x="188700" y="1966773"/>
                  <a:pt x="41022" y="1778603"/>
                  <a:pt x="41022" y="1778603"/>
                </a:cubicBezTo>
                <a:cubicBezTo>
                  <a:pt x="16409" y="1745877"/>
                  <a:pt x="0" y="1713152"/>
                  <a:pt x="0" y="1696789"/>
                </a:cubicBezTo>
                <a:cubicBezTo>
                  <a:pt x="0" y="1672245"/>
                  <a:pt x="0" y="1655883"/>
                  <a:pt x="8204" y="1647701"/>
                </a:cubicBezTo>
                <a:cubicBezTo>
                  <a:pt x="16409" y="1631339"/>
                  <a:pt x="24613" y="1623158"/>
                  <a:pt x="32817" y="1606795"/>
                </a:cubicBezTo>
                <a:cubicBezTo>
                  <a:pt x="49226" y="1598614"/>
                  <a:pt x="57430" y="1590432"/>
                  <a:pt x="57430" y="1590432"/>
                </a:cubicBezTo>
                <a:cubicBezTo>
                  <a:pt x="73839" y="1574070"/>
                  <a:pt x="98452" y="1565888"/>
                  <a:pt x="114861" y="1557707"/>
                </a:cubicBezTo>
                <a:cubicBezTo>
                  <a:pt x="139474" y="1557707"/>
                  <a:pt x="164087" y="1565888"/>
                  <a:pt x="188700" y="1582251"/>
                </a:cubicBezTo>
                <a:cubicBezTo>
                  <a:pt x="213313" y="1590432"/>
                  <a:pt x="237926" y="1614976"/>
                  <a:pt x="254335" y="1647701"/>
                </a:cubicBezTo>
                <a:cubicBezTo>
                  <a:pt x="311765" y="1721333"/>
                  <a:pt x="311765" y="1721333"/>
                  <a:pt x="311765" y="1721333"/>
                </a:cubicBezTo>
                <a:cubicBezTo>
                  <a:pt x="393809" y="1811328"/>
                  <a:pt x="393809" y="1811328"/>
                  <a:pt x="393809" y="1811328"/>
                </a:cubicBezTo>
                <a:cubicBezTo>
                  <a:pt x="426626" y="1852235"/>
                  <a:pt x="443035" y="1884960"/>
                  <a:pt x="451239" y="1909504"/>
                </a:cubicBezTo>
                <a:cubicBezTo>
                  <a:pt x="451239" y="1942229"/>
                  <a:pt x="443035" y="1983136"/>
                  <a:pt x="402013" y="20076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33F46-F3A6-47E7-9FD7-E99442295D80}"/>
              </a:ext>
            </a:extLst>
          </p:cNvPr>
          <p:cNvSpPr txBox="1"/>
          <p:nvPr/>
        </p:nvSpPr>
        <p:spPr>
          <a:xfrm>
            <a:off x="9391233" y="6657945"/>
            <a:ext cx="28007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14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6E9D6223-8D87-4038-BE74-D5224B024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A46FBF49-EC0D-4E09-A77B-DB4E8257E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63AA13D0-BF0A-4B8F-9FD6-CAE2DCD9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9705717" cy="6858000"/>
          </a:xfrm>
          <a:custGeom>
            <a:avLst/>
            <a:gdLst>
              <a:gd name="connsiteX0" fmla="*/ 0 w 9705717"/>
              <a:gd name="connsiteY0" fmla="*/ 0 h 6858000"/>
              <a:gd name="connsiteX1" fmla="*/ 8892014 w 9705717"/>
              <a:gd name="connsiteY1" fmla="*/ 0 h 6858000"/>
              <a:gd name="connsiteX2" fmla="*/ 8948109 w 9705717"/>
              <a:gd name="connsiteY2" fmla="*/ 119185 h 6858000"/>
              <a:gd name="connsiteX3" fmla="*/ 9361712 w 9705717"/>
              <a:gd name="connsiteY3" fmla="*/ 1009060 h 6858000"/>
              <a:gd name="connsiteX4" fmla="*/ 9569814 w 9705717"/>
              <a:gd name="connsiteY4" fmla="*/ 4722415 h 6858000"/>
              <a:gd name="connsiteX5" fmla="*/ 8937785 w 9705717"/>
              <a:gd name="connsiteY5" fmla="*/ 6619105 h 6858000"/>
              <a:gd name="connsiteX6" fmla="*/ 8749280 w 9705717"/>
              <a:gd name="connsiteY6" fmla="*/ 6858000 h 6858000"/>
              <a:gd name="connsiteX7" fmla="*/ 0 w 97057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05717" h="6858000">
                <a:moveTo>
                  <a:pt x="0" y="0"/>
                </a:moveTo>
                <a:lnTo>
                  <a:pt x="8892014" y="0"/>
                </a:lnTo>
                <a:lnTo>
                  <a:pt x="8948109" y="119185"/>
                </a:lnTo>
                <a:cubicBezTo>
                  <a:pt x="9080774" y="406683"/>
                  <a:pt x="9216041" y="706568"/>
                  <a:pt x="9361712" y="1009060"/>
                </a:cubicBezTo>
                <a:cubicBezTo>
                  <a:pt x="9986018" y="2093861"/>
                  <a:pt x="9569814" y="4346908"/>
                  <a:pt x="9569814" y="4722415"/>
                </a:cubicBezTo>
                <a:cubicBezTo>
                  <a:pt x="9569814" y="5635108"/>
                  <a:pt x="9260912" y="6189243"/>
                  <a:pt x="8937785" y="6619105"/>
                </a:cubicBezTo>
                <a:lnTo>
                  <a:pt x="87492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76F8D-63FD-491D-9601-B50142F90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72029"/>
            <a:ext cx="8907689" cy="468584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En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individuel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helhedsorienteret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indsats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der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skal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hjælpe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  </a:t>
            </a:r>
            <a:endParaRPr lang="en-US" dirty="0"/>
          </a:p>
          <a:p>
            <a:pPr marL="0" indent="0">
              <a:buNone/>
            </a:pP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sårbare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udsatte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personer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videre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livet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ind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på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arbejds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markedet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US">
              <a:solidFill>
                <a:srgbClr val="FFFFFF">
                  <a:alpha val="58000"/>
                </a:srgbClr>
              </a:solidFill>
            </a:endParaRPr>
          </a:p>
          <a:p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Ressourceforløb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er et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tilbud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til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personer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, der er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risiko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for at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få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tilkendt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førtidspension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 dirty="0"/>
          </a:p>
          <a:p>
            <a:endParaRPr lang="en-US"/>
          </a:p>
          <a:p>
            <a:endParaRPr lang="en-US" dirty="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15BE2CF8-7196-4BC3-B312-B0EE486D9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8226571" y="2916066"/>
            <a:ext cx="3518890" cy="3293724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76F8D-63FD-491D-9601-B50142F90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45886"/>
            <a:ext cx="6806247" cy="521198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endParaRPr lang="en-US" sz="1100"/>
          </a:p>
          <a:p>
            <a:pPr>
              <a:lnSpc>
                <a:spcPct val="110000"/>
              </a:lnSpc>
            </a:pPr>
            <a:endParaRPr lang="en-US" sz="1100"/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FFFFFF"/>
                </a:solidFill>
                <a:ea typeface="+mn-lt"/>
                <a:cs typeface="+mn-lt"/>
              </a:rPr>
              <a:t>          </a:t>
            </a:r>
            <a:r>
              <a:rPr lang="en-US" sz="2800" dirty="0" err="1">
                <a:solidFill>
                  <a:srgbClr val="FFFFFF"/>
                </a:solidFill>
                <a:ea typeface="+mn-lt"/>
                <a:cs typeface="+mn-lt"/>
              </a:rPr>
              <a:t>Hvad</a:t>
            </a: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rgbClr val="FFFFFF"/>
                </a:solidFill>
                <a:ea typeface="+mn-lt"/>
                <a:cs typeface="+mn-lt"/>
              </a:rPr>
              <a:t>kan</a:t>
            </a: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+mn-lt"/>
                <a:cs typeface="+mn-lt"/>
              </a:rPr>
              <a:t>skal</a:t>
            </a: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 et </a:t>
            </a:r>
            <a:r>
              <a:rPr lang="en-US" sz="2800" dirty="0" err="1">
                <a:solidFill>
                  <a:srgbClr val="FFFFFF"/>
                </a:solidFill>
                <a:ea typeface="+mn-lt"/>
                <a:cs typeface="+mn-lt"/>
              </a:rPr>
              <a:t>ressourceforløb</a:t>
            </a: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? 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Den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enkeltes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mål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forhold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til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arbejde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uddannelse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er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styrende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for,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hvilke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aktiviteter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der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sættes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gang. 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Indsatsen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skal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være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tværfaglig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sammenhængende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skal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hjælpe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personen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på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vej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mod job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eller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uddannelse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US"/>
          </a:p>
        </p:txBody>
      </p:sp>
      <p:pic>
        <p:nvPicPr>
          <p:cNvPr id="6" name="Picture 6" descr="Together Helping Each Other · Free image on Pixabay">
            <a:extLst>
              <a:ext uri="{FF2B5EF4-FFF2-40B4-BE49-F238E27FC236}">
                <a16:creationId xmlns:a16="http://schemas.microsoft.com/office/drawing/2014/main" id="{271781D7-A463-4F50-870A-F3D6D136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7" r="5969"/>
          <a:stretch/>
        </p:blipFill>
        <p:spPr>
          <a:xfrm>
            <a:off x="6093636" y="-27204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301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34FCE-EBAF-4C0D-842B-0366C0F176E2}"/>
              </a:ext>
            </a:extLst>
          </p:cNvPr>
          <p:cNvSpPr txBox="1"/>
          <p:nvPr/>
        </p:nvSpPr>
        <p:spPr>
          <a:xfrm>
            <a:off x="3667929" y="1277796"/>
            <a:ext cx="8077131" cy="4684516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sz="2400" spc="20" dirty="0">
              <a:solidFill>
                <a:schemeClr val="tx1">
                  <a:alpha val="58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6BEDA-4D58-485F-B9BA-D5ECD8217B56}"/>
              </a:ext>
            </a:extLst>
          </p:cNvPr>
          <p:cNvSpPr txBox="1"/>
          <p:nvPr/>
        </p:nvSpPr>
        <p:spPr>
          <a:xfrm>
            <a:off x="2956407" y="1540934"/>
            <a:ext cx="926080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  </a:t>
            </a:r>
            <a:r>
              <a:rPr lang="en-US" sz="2800" b="1" dirty="0"/>
              <a:t>•</a:t>
            </a:r>
            <a:r>
              <a:rPr lang="en-US" sz="3200" b="1" err="1"/>
              <a:t>Ressourceforløbene</a:t>
            </a:r>
            <a:r>
              <a:rPr lang="en-US" sz="3200" b="1" dirty="0"/>
              <a:t> </a:t>
            </a:r>
            <a:r>
              <a:rPr lang="en-US" sz="3200" b="1" err="1"/>
              <a:t>vil</a:t>
            </a:r>
            <a:r>
              <a:rPr lang="en-US" sz="3200" b="1" dirty="0"/>
              <a:t> </a:t>
            </a:r>
            <a:r>
              <a:rPr lang="en-US" sz="3200" b="1" err="1"/>
              <a:t>ofte</a:t>
            </a:r>
            <a:r>
              <a:rPr lang="en-US" sz="3200" b="1" dirty="0"/>
              <a:t> </a:t>
            </a:r>
            <a:r>
              <a:rPr lang="en-US" sz="3200" b="1" err="1"/>
              <a:t>bestå</a:t>
            </a:r>
            <a:r>
              <a:rPr lang="en-US" sz="3200" b="1" dirty="0"/>
              <a:t> </a:t>
            </a:r>
            <a:r>
              <a:rPr lang="en-US" sz="3200" b="1" err="1"/>
              <a:t>af</a:t>
            </a:r>
            <a:r>
              <a:rPr lang="en-US" sz="3200" b="1" dirty="0"/>
              <a:t> </a:t>
            </a:r>
            <a:r>
              <a:rPr lang="en-US" sz="3200" b="1" err="1"/>
              <a:t>både</a:t>
            </a:r>
            <a:r>
              <a:rPr lang="en-US" sz="2800" dirty="0"/>
              <a:t>:</a:t>
            </a:r>
            <a:endParaRPr lang="en-US" dirty="0"/>
          </a:p>
          <a:p>
            <a:endParaRPr lang="en-US" sz="2800" dirty="0"/>
          </a:p>
          <a:p>
            <a:r>
              <a:rPr lang="en-US" sz="2800" dirty="0"/>
              <a:t>-  </a:t>
            </a:r>
            <a:r>
              <a:rPr lang="en-US" sz="2800" dirty="0" err="1"/>
              <a:t>Beskæftigelsestilbud</a:t>
            </a:r>
            <a:endParaRPr lang="en-US" dirty="0" err="1"/>
          </a:p>
          <a:p>
            <a:r>
              <a:rPr lang="en-US" sz="2800" dirty="0"/>
              <a:t> - Sociale </a:t>
            </a:r>
            <a:r>
              <a:rPr lang="en-US" sz="2800" dirty="0" err="1"/>
              <a:t>tilbud</a:t>
            </a:r>
            <a:endParaRPr lang="en-US" dirty="0" err="1"/>
          </a:p>
          <a:p>
            <a:r>
              <a:rPr lang="en-US" sz="2800" dirty="0"/>
              <a:t> - </a:t>
            </a:r>
            <a:r>
              <a:rPr lang="en-US" sz="2800" dirty="0" err="1"/>
              <a:t>Sundhedsmæssige</a:t>
            </a:r>
            <a:r>
              <a:rPr lang="en-US" sz="2800" dirty="0"/>
              <a:t> </a:t>
            </a:r>
            <a:r>
              <a:rPr lang="en-US" sz="2800" dirty="0" err="1"/>
              <a:t>tilbud</a:t>
            </a:r>
            <a:endParaRPr lang="en-US" dirty="0" err="1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262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9D21B-0327-4048-B72C-E13133F92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016113"/>
            <a:ext cx="5015638" cy="303372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Koordinerende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sagsbehandler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eksterne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aktøre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skal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sikre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at alle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delplaner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hænger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sammen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og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understøtter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hinanden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1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4" descr="A large green landscape&#10;&#10;Description automatically generated">
            <a:extLst>
              <a:ext uri="{FF2B5EF4-FFF2-40B4-BE49-F238E27FC236}">
                <a16:creationId xmlns:a16="http://schemas.microsoft.com/office/drawing/2014/main" id="{9F18F77D-AA37-4232-9C89-24828E76F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252" r="13665" b="-3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904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34FCE-EBAF-4C0D-842B-0366C0F176E2}"/>
              </a:ext>
            </a:extLst>
          </p:cNvPr>
          <p:cNvSpPr txBox="1"/>
          <p:nvPr/>
        </p:nvSpPr>
        <p:spPr>
          <a:xfrm>
            <a:off x="3667929" y="1277796"/>
            <a:ext cx="8077131" cy="4684516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Personen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får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én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gennemgående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og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koordinerende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sagsbehandler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,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som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skal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hjælpe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personen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igennem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ressourceforløbet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.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Sagsbehandleren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har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ansvaret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for at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varetage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personens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sag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på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tværs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af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sektorer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og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lovgivningsområder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sz="2400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Et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ressourceforløb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kan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vare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fra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ét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til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fem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år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og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skal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i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form,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indhold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og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varighed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tilpasses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den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enkeltes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mål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og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behov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sz="2400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Det er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kommunernes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tværfaglige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rehabiliteringsteam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,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som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bl.a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.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behandler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 sager om </a:t>
            </a:r>
            <a:r>
              <a:rPr lang="en-US" sz="2400" spc="20" err="1">
                <a:solidFill>
                  <a:schemeClr val="tx1">
                    <a:alpha val="58000"/>
                  </a:schemeClr>
                </a:solidFill>
              </a:rPr>
              <a:t>ressourceforløb</a:t>
            </a:r>
            <a:r>
              <a:rPr lang="en-US" sz="2400" spc="20" dirty="0">
                <a:solidFill>
                  <a:schemeClr val="tx1">
                    <a:alpha val="58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29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69C944-E40B-48A9-B838-0803796E581E}"/>
              </a:ext>
            </a:extLst>
          </p:cNvPr>
          <p:cNvSpPr txBox="1"/>
          <p:nvPr/>
        </p:nvSpPr>
        <p:spPr>
          <a:xfrm>
            <a:off x="455469" y="230331"/>
            <a:ext cx="11307038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Muli-bold"/>
              </a:rPr>
              <a:t>                              </a:t>
            </a:r>
            <a:r>
              <a:rPr lang="en-US" sz="2400" dirty="0" err="1">
                <a:latin typeface="Muli-bold"/>
              </a:rPr>
              <a:t>Handicapkompenserende</a:t>
            </a:r>
            <a:r>
              <a:rPr lang="en-US" sz="2400" dirty="0">
                <a:latin typeface="Muli-bold"/>
              </a:rPr>
              <a:t> </a:t>
            </a:r>
            <a:r>
              <a:rPr lang="en-US" sz="2400" dirty="0" err="1">
                <a:latin typeface="Muli-bold"/>
              </a:rPr>
              <a:t>ordninger</a:t>
            </a:r>
            <a:endParaRPr lang="en-US" sz="2400" dirty="0">
              <a:latin typeface="Muli-bold"/>
            </a:endParaRPr>
          </a:p>
          <a:p>
            <a:r>
              <a:rPr lang="en-US" dirty="0">
                <a:latin typeface="Muli"/>
              </a:rPr>
              <a:t>De </a:t>
            </a:r>
            <a:r>
              <a:rPr lang="en-US" dirty="0" err="1">
                <a:latin typeface="Muli"/>
              </a:rPr>
              <a:t>handicapkompenserende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ordninger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kan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understøtte</a:t>
            </a:r>
            <a:r>
              <a:rPr lang="en-US" dirty="0">
                <a:latin typeface="Muli"/>
              </a:rPr>
              <a:t>, at </a:t>
            </a:r>
            <a:r>
              <a:rPr lang="en-US" dirty="0" err="1">
                <a:latin typeface="Muli"/>
              </a:rPr>
              <a:t>borgere</a:t>
            </a:r>
            <a:r>
              <a:rPr lang="en-US" dirty="0">
                <a:latin typeface="Muli"/>
              </a:rPr>
              <a:t> med handicap </a:t>
            </a:r>
            <a:r>
              <a:rPr lang="en-US" dirty="0" err="1">
                <a:latin typeface="Muli"/>
              </a:rPr>
              <a:t>opnår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og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fastholdes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i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beskæftigelse</a:t>
            </a:r>
            <a:r>
              <a:rPr lang="en-US" dirty="0">
                <a:latin typeface="Muli"/>
              </a:rPr>
              <a:t>.</a:t>
            </a:r>
          </a:p>
          <a:p>
            <a:endParaRPr lang="en-US" dirty="0">
              <a:solidFill>
                <a:srgbClr val="003187"/>
              </a:solidFill>
              <a:latin typeface="Muli"/>
            </a:endParaRPr>
          </a:p>
          <a:p>
            <a:r>
              <a:rPr lang="en-US" dirty="0">
                <a:latin typeface="Muli-bold"/>
              </a:rPr>
              <a:t> - </a:t>
            </a:r>
            <a:r>
              <a:rPr lang="en-US" b="1" dirty="0" err="1">
                <a:latin typeface="Muli-bold"/>
              </a:rPr>
              <a:t>Personlig</a:t>
            </a:r>
            <a:r>
              <a:rPr lang="en-US" b="1" dirty="0">
                <a:latin typeface="Muli-bold"/>
              </a:rPr>
              <a:t> assistance</a:t>
            </a:r>
          </a:p>
          <a:p>
            <a:r>
              <a:rPr lang="en-US" dirty="0" err="1">
                <a:latin typeface="Muli"/>
              </a:rPr>
              <a:t>Personlig</a:t>
            </a:r>
            <a:r>
              <a:rPr lang="en-US" dirty="0">
                <a:latin typeface="Muli"/>
              </a:rPr>
              <a:t> assistance er en </a:t>
            </a:r>
            <a:r>
              <a:rPr lang="en-US" dirty="0" err="1">
                <a:latin typeface="Muli"/>
              </a:rPr>
              <a:t>mulighed</a:t>
            </a:r>
            <a:r>
              <a:rPr lang="en-US" dirty="0">
                <a:latin typeface="Muli"/>
              </a:rPr>
              <a:t> for </a:t>
            </a:r>
            <a:r>
              <a:rPr lang="en-US" dirty="0" err="1">
                <a:latin typeface="Muli"/>
              </a:rPr>
              <a:t>støtte</a:t>
            </a:r>
            <a:r>
              <a:rPr lang="en-US" dirty="0">
                <a:latin typeface="Muli"/>
              </a:rPr>
              <a:t>, </a:t>
            </a:r>
            <a:r>
              <a:rPr lang="en-US" dirty="0" err="1">
                <a:latin typeface="Muli"/>
              </a:rPr>
              <a:t>til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personer</a:t>
            </a:r>
            <a:r>
              <a:rPr lang="en-US" dirty="0">
                <a:latin typeface="Muli"/>
              </a:rPr>
              <a:t> med </a:t>
            </a:r>
            <a:r>
              <a:rPr lang="en-US" dirty="0" err="1">
                <a:latin typeface="Muli"/>
              </a:rPr>
              <a:t>funktionsnedsættelse</a:t>
            </a:r>
            <a:r>
              <a:rPr lang="en-US" dirty="0">
                <a:latin typeface="Muli"/>
              </a:rPr>
              <a:t> der </a:t>
            </a:r>
            <a:r>
              <a:rPr lang="en-US" dirty="0" err="1">
                <a:latin typeface="Muli"/>
              </a:rPr>
              <a:t>møder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barrierer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i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forbindelse</a:t>
            </a:r>
            <a:r>
              <a:rPr lang="en-US" dirty="0">
                <a:latin typeface="Muli"/>
              </a:rPr>
              <a:t> med job, </a:t>
            </a:r>
            <a:r>
              <a:rPr lang="en-US" dirty="0" err="1">
                <a:latin typeface="Muli"/>
              </a:rPr>
              <a:t>uddannelse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eller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deltagelse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i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tilbud</a:t>
            </a:r>
            <a:r>
              <a:rPr lang="en-US" dirty="0">
                <a:latin typeface="Muli"/>
              </a:rPr>
              <a:t>.</a:t>
            </a:r>
          </a:p>
          <a:p>
            <a:endParaRPr lang="en-US" dirty="0">
              <a:solidFill>
                <a:srgbClr val="003187"/>
              </a:solidFill>
              <a:latin typeface="Muli"/>
            </a:endParaRPr>
          </a:p>
          <a:p>
            <a:r>
              <a:rPr lang="en-US" dirty="0">
                <a:latin typeface="Muli-bold"/>
              </a:rPr>
              <a:t> - </a:t>
            </a:r>
            <a:r>
              <a:rPr lang="en-US" b="1" dirty="0" err="1">
                <a:latin typeface="Muli-bold"/>
              </a:rPr>
              <a:t>Hjælpemidler</a:t>
            </a:r>
            <a:endParaRPr lang="en-US" b="1">
              <a:latin typeface="Muli-bold"/>
            </a:endParaRPr>
          </a:p>
          <a:p>
            <a:r>
              <a:rPr lang="en-US" dirty="0" err="1">
                <a:latin typeface="Muli"/>
              </a:rPr>
              <a:t>Personer</a:t>
            </a:r>
            <a:r>
              <a:rPr lang="en-US" dirty="0">
                <a:latin typeface="Muli"/>
              </a:rPr>
              <a:t> med </a:t>
            </a:r>
            <a:r>
              <a:rPr lang="en-US" dirty="0" err="1">
                <a:latin typeface="Muli"/>
              </a:rPr>
              <a:t>funktionsnedsættelse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kan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få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bevilget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hjælpemidler</a:t>
            </a:r>
            <a:r>
              <a:rPr lang="en-US" dirty="0">
                <a:latin typeface="Muli"/>
              </a:rPr>
              <a:t>, </a:t>
            </a:r>
            <a:r>
              <a:rPr lang="en-US" dirty="0" err="1">
                <a:latin typeface="Muli"/>
              </a:rPr>
              <a:t>hvis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funktionsnedsættelsen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medfører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barrierer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i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forbindelse</a:t>
            </a:r>
            <a:r>
              <a:rPr lang="en-US" dirty="0">
                <a:latin typeface="Muli"/>
              </a:rPr>
              <a:t> med et job, </a:t>
            </a:r>
            <a:r>
              <a:rPr lang="en-US" dirty="0" err="1">
                <a:latin typeface="Muli"/>
              </a:rPr>
              <a:t>uddannelse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eller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ved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deltagelse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i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tilbud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efter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lov</a:t>
            </a:r>
            <a:r>
              <a:rPr lang="en-US" dirty="0">
                <a:latin typeface="Muli"/>
              </a:rPr>
              <a:t> om en </a:t>
            </a:r>
            <a:r>
              <a:rPr lang="en-US" dirty="0" err="1">
                <a:latin typeface="Muli"/>
              </a:rPr>
              <a:t>aktiv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beskæftigelsesindsats</a:t>
            </a:r>
            <a:r>
              <a:rPr lang="en-US" dirty="0">
                <a:latin typeface="Muli"/>
              </a:rPr>
              <a:t>.</a:t>
            </a:r>
          </a:p>
          <a:p>
            <a:endParaRPr lang="en-US" dirty="0">
              <a:solidFill>
                <a:srgbClr val="003187"/>
              </a:solidFill>
              <a:latin typeface="Muli"/>
            </a:endParaRPr>
          </a:p>
          <a:p>
            <a:r>
              <a:rPr lang="en-US" dirty="0">
                <a:latin typeface="Muli-bold"/>
              </a:rPr>
              <a:t> -</a:t>
            </a:r>
            <a:r>
              <a:rPr lang="en-US" b="1" dirty="0">
                <a:latin typeface="Muli-bold"/>
              </a:rPr>
              <a:t> </a:t>
            </a:r>
            <a:r>
              <a:rPr lang="en-US" b="1" dirty="0" err="1">
                <a:latin typeface="Muli-bold"/>
              </a:rPr>
              <a:t>Fortrinsadgang</a:t>
            </a:r>
            <a:endParaRPr lang="en-US" b="1">
              <a:latin typeface="Muli-bold"/>
            </a:endParaRPr>
          </a:p>
          <a:p>
            <a:r>
              <a:rPr lang="en-US" dirty="0" err="1">
                <a:latin typeface="Muli"/>
              </a:rPr>
              <a:t>Fortrinsadgang</a:t>
            </a:r>
            <a:r>
              <a:rPr lang="en-US" dirty="0">
                <a:latin typeface="Muli"/>
              </a:rPr>
              <a:t> for </a:t>
            </a:r>
            <a:r>
              <a:rPr lang="en-US" dirty="0" err="1">
                <a:latin typeface="Muli"/>
              </a:rPr>
              <a:t>personer</a:t>
            </a:r>
            <a:r>
              <a:rPr lang="en-US" dirty="0">
                <a:latin typeface="Muli"/>
              </a:rPr>
              <a:t> med handicap giver </a:t>
            </a:r>
            <a:r>
              <a:rPr lang="en-US" dirty="0" err="1">
                <a:latin typeface="Muli"/>
              </a:rPr>
              <a:t>mulighed</a:t>
            </a:r>
            <a:r>
              <a:rPr lang="en-US" dirty="0">
                <a:latin typeface="Muli"/>
              </a:rPr>
              <a:t> for at </a:t>
            </a:r>
            <a:r>
              <a:rPr lang="en-US" dirty="0" err="1">
                <a:latin typeface="Muli"/>
              </a:rPr>
              <a:t>komme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til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jobsamtale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ved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opslåede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stillinger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i</a:t>
            </a:r>
            <a:r>
              <a:rPr lang="en-US" dirty="0">
                <a:latin typeface="Muli"/>
              </a:rPr>
              <a:t> det </a:t>
            </a:r>
            <a:r>
              <a:rPr lang="en-US" dirty="0" err="1">
                <a:latin typeface="Muli"/>
              </a:rPr>
              <a:t>offentlige</a:t>
            </a:r>
            <a:r>
              <a:rPr lang="en-US" dirty="0">
                <a:latin typeface="Muli"/>
              </a:rPr>
              <a:t>, </a:t>
            </a:r>
            <a:r>
              <a:rPr lang="en-US" dirty="0" err="1">
                <a:latin typeface="Muli"/>
              </a:rPr>
              <a:t>herunder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udstedelse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af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taxibevillinger</a:t>
            </a:r>
            <a:r>
              <a:rPr lang="en-US" dirty="0">
                <a:latin typeface="Muli"/>
              </a:rPr>
              <a:t>, </a:t>
            </a:r>
            <a:r>
              <a:rPr lang="en-US" dirty="0" err="1">
                <a:latin typeface="Muli"/>
              </a:rPr>
              <a:t>stadepladser</a:t>
            </a:r>
            <a:r>
              <a:rPr lang="en-US" dirty="0">
                <a:latin typeface="Muli"/>
              </a:rPr>
              <a:t> mv.</a:t>
            </a:r>
          </a:p>
          <a:p>
            <a:endParaRPr lang="en-US" dirty="0">
              <a:solidFill>
                <a:srgbClr val="003187"/>
              </a:solidFill>
              <a:latin typeface="Muli"/>
            </a:endParaRPr>
          </a:p>
          <a:p>
            <a:r>
              <a:rPr lang="en-US" dirty="0">
                <a:latin typeface="Muli-bold"/>
              </a:rPr>
              <a:t> - </a:t>
            </a:r>
            <a:r>
              <a:rPr lang="en-US" b="1" dirty="0" err="1">
                <a:latin typeface="Muli-bold"/>
              </a:rPr>
              <a:t>Løntilskud</a:t>
            </a:r>
            <a:r>
              <a:rPr lang="en-US" b="1" dirty="0">
                <a:latin typeface="Muli-bold"/>
              </a:rPr>
              <a:t> </a:t>
            </a:r>
            <a:r>
              <a:rPr lang="en-US" b="1" dirty="0" err="1">
                <a:latin typeface="Muli-bold"/>
              </a:rPr>
              <a:t>til</a:t>
            </a:r>
            <a:r>
              <a:rPr lang="en-US" b="1" dirty="0">
                <a:latin typeface="Muli-bold"/>
              </a:rPr>
              <a:t> </a:t>
            </a:r>
            <a:r>
              <a:rPr lang="en-US" b="1" dirty="0" err="1">
                <a:latin typeface="Muli-bold"/>
              </a:rPr>
              <a:t>nyuddannede</a:t>
            </a:r>
            <a:r>
              <a:rPr lang="en-US" dirty="0">
                <a:latin typeface="Muli-bold"/>
              </a:rPr>
              <a:t> (</a:t>
            </a:r>
            <a:r>
              <a:rPr lang="en-US" dirty="0" err="1">
                <a:latin typeface="Muli-bold"/>
              </a:rPr>
              <a:t>isbryderordningen</a:t>
            </a:r>
            <a:r>
              <a:rPr lang="en-US" dirty="0">
                <a:latin typeface="Muli-bold"/>
              </a:rPr>
              <a:t>)</a:t>
            </a:r>
          </a:p>
          <a:p>
            <a:r>
              <a:rPr lang="en-US" dirty="0" err="1">
                <a:latin typeface="Muli"/>
              </a:rPr>
              <a:t>Nyuddannede</a:t>
            </a:r>
            <a:r>
              <a:rPr lang="en-US" dirty="0">
                <a:latin typeface="Muli"/>
              </a:rPr>
              <a:t> med handicap har </a:t>
            </a:r>
            <a:r>
              <a:rPr lang="en-US" dirty="0" err="1">
                <a:latin typeface="Muli"/>
              </a:rPr>
              <a:t>mulighed</a:t>
            </a:r>
            <a:r>
              <a:rPr lang="en-US" dirty="0">
                <a:latin typeface="Muli"/>
              </a:rPr>
              <a:t> for at </a:t>
            </a:r>
            <a:r>
              <a:rPr lang="en-US" dirty="0" err="1">
                <a:latin typeface="Muli"/>
              </a:rPr>
              <a:t>komme</a:t>
            </a:r>
            <a:r>
              <a:rPr lang="en-US" dirty="0">
                <a:latin typeface="Muli"/>
              </a:rPr>
              <a:t> </a:t>
            </a:r>
            <a:r>
              <a:rPr lang="en-US" dirty="0" err="1">
                <a:latin typeface="Muli"/>
              </a:rPr>
              <a:t>i</a:t>
            </a:r>
            <a:r>
              <a:rPr lang="en-US" dirty="0">
                <a:latin typeface="Muli"/>
              </a:rPr>
              <a:t> en </a:t>
            </a:r>
            <a:r>
              <a:rPr lang="en-US" dirty="0" err="1">
                <a:latin typeface="Muli"/>
              </a:rPr>
              <a:t>særlig</a:t>
            </a:r>
            <a:r>
              <a:rPr lang="en-US" dirty="0">
                <a:latin typeface="Muli"/>
              </a:rPr>
              <a:t> form for </a:t>
            </a:r>
            <a:r>
              <a:rPr lang="en-US" dirty="0" err="1">
                <a:latin typeface="Muli"/>
              </a:rPr>
              <a:t>løntilskud</a:t>
            </a:r>
            <a:r>
              <a:rPr lang="en-US" dirty="0">
                <a:latin typeface="Muli"/>
              </a:rPr>
              <a:t>: </a:t>
            </a:r>
            <a:r>
              <a:rPr lang="en-US" dirty="0" err="1">
                <a:latin typeface="Muli"/>
              </a:rPr>
              <a:t>Isbryderordningen</a:t>
            </a:r>
            <a:r>
              <a:rPr lang="en-US" dirty="0">
                <a:latin typeface="Muli"/>
              </a:rPr>
              <a:t>.</a:t>
            </a:r>
          </a:p>
          <a:p>
            <a:endParaRPr lang="en-US" dirty="0">
              <a:solidFill>
                <a:srgbClr val="003187"/>
              </a:solidFill>
              <a:latin typeface="Muli"/>
            </a:endParaRPr>
          </a:p>
          <a:p>
            <a:r>
              <a:rPr lang="en-US" dirty="0">
                <a:latin typeface="Muli"/>
              </a:rPr>
              <a:t> - </a:t>
            </a:r>
            <a:r>
              <a:rPr lang="en-US" b="1" dirty="0" err="1">
                <a:latin typeface="Muli"/>
              </a:rPr>
              <a:t>Mentorordning</a:t>
            </a:r>
            <a:endParaRPr lang="en-US" dirty="0" err="1">
              <a:solidFill>
                <a:srgbClr val="FFFFFF"/>
              </a:solidFill>
              <a:latin typeface="Muli"/>
            </a:endParaRPr>
          </a:p>
          <a:p>
            <a:endParaRPr lang="en-US" dirty="0"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22145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61FE4-CDA8-47A2-8AA0-17D32B1D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67" y="619200"/>
            <a:ext cx="7760559" cy="1477328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r>
              <a:rPr lang="en-US" sz="2400" dirty="0" err="1">
                <a:ea typeface="+mj-lt"/>
                <a:cs typeface="+mj-lt"/>
              </a:rPr>
              <a:t>Udover</a:t>
            </a:r>
            <a:r>
              <a:rPr lang="en-US" sz="2400" dirty="0">
                <a:ea typeface="+mj-lt"/>
                <a:cs typeface="+mj-lt"/>
              </a:rPr>
              <a:t> de </a:t>
            </a:r>
            <a:r>
              <a:rPr lang="en-US" sz="2400" dirty="0" err="1">
                <a:ea typeface="+mj-lt"/>
                <a:cs typeface="+mj-lt"/>
              </a:rPr>
              <a:t>handicapkompenserende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ordninger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kan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også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andre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ordninger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være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relevante</a:t>
            </a:r>
            <a:r>
              <a:rPr lang="en-US" sz="2400" dirty="0">
                <a:ea typeface="+mj-lt"/>
                <a:cs typeface="+mj-lt"/>
              </a:rPr>
              <a:t> for </a:t>
            </a:r>
            <a:r>
              <a:rPr lang="en-US" sz="2400" dirty="0" err="1">
                <a:ea typeface="+mj-lt"/>
                <a:cs typeface="+mj-lt"/>
              </a:rPr>
              <a:t>personer</a:t>
            </a:r>
            <a:r>
              <a:rPr lang="en-US" sz="2400" dirty="0">
                <a:ea typeface="+mj-lt"/>
                <a:cs typeface="+mj-lt"/>
              </a:rPr>
              <a:t> med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 err="1">
                <a:ea typeface="+mj-lt"/>
                <a:cs typeface="+mj-lt"/>
              </a:rPr>
              <a:t>funktionsnedsættelse</a:t>
            </a:r>
            <a:r>
              <a:rPr lang="en-US" sz="2400" dirty="0">
                <a:ea typeface="+mj-lt"/>
                <a:cs typeface="+mj-lt"/>
              </a:rPr>
              <a:t>.</a:t>
            </a:r>
            <a:r>
              <a:rPr lang="en-US" sz="3200" dirty="0">
                <a:ea typeface="+mj-lt"/>
                <a:cs typeface="+mj-lt"/>
              </a:rPr>
              <a:t> 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3D1F4-FAE1-4DE1-A4A4-7C7464EF9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4991962" cy="3216273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Arial" panose="03070A02030502020204" pitchFamily="66" charset="0"/>
              <a:buChar char="•"/>
            </a:pPr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pPr>
              <a:buFont typeface="Arial" panose="03070A02030502020204" pitchFamily="66" charset="0"/>
              <a:buChar char="•"/>
            </a:pP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Fleksjob</a:t>
            </a:r>
            <a:endParaRPr lang="en-US">
              <a:solidFill>
                <a:srgbClr val="FFFFFF"/>
              </a:solidFill>
            </a:endParaRPr>
          </a:p>
          <a:p>
            <a:pPr>
              <a:buFont typeface="Arial" panose="03070A02030502020204" pitchFamily="66" charset="0"/>
              <a:buChar char="•"/>
            </a:pP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Fastholdelsesfleksjob</a:t>
            </a:r>
            <a:endParaRPr lang="en-US">
              <a:solidFill>
                <a:srgbClr val="FFFFFF"/>
              </a:solidFill>
            </a:endParaRPr>
          </a:p>
          <a:p>
            <a:pPr>
              <a:buFont typeface="Arial" panose="03070A02030502020204" pitchFamily="66" charset="0"/>
              <a:buChar char="•"/>
            </a:pP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Fleksjob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på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10 timer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eller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derunder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minifleksjob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)</a:t>
            </a:r>
            <a:endParaRPr lang="en-US">
              <a:solidFill>
                <a:srgbClr val="FFFFFF"/>
              </a:solidFill>
            </a:endParaRPr>
          </a:p>
          <a:p>
            <a:pPr>
              <a:buFont typeface="Arial" panose="03070A02030502020204" pitchFamily="66" charset="0"/>
              <a:buChar char="•"/>
            </a:pP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Revalidering</a:t>
            </a:r>
            <a:endParaRPr lang="en-US">
              <a:solidFill>
                <a:srgbClr val="FFFFFF"/>
              </a:solidFill>
            </a:endParaRPr>
          </a:p>
          <a:p>
            <a:pPr>
              <a:buFont typeface="Arial" panose="03070A02030502020204" pitchFamily="66" charset="0"/>
              <a:buChar char="•"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Job med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løntilskud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for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førtidspensionister</a:t>
            </a:r>
            <a:endParaRPr lang="en-US" dirty="0" err="1">
              <a:solidFill>
                <a:srgbClr val="FFFFFF"/>
              </a:solidFill>
            </a:endParaRPr>
          </a:p>
          <a:p>
            <a:pPr>
              <a:buFont typeface="Arial" panose="03070A02030502020204" pitchFamily="66" charset="0"/>
              <a:buChar char="•"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Mentor.</a:t>
            </a:r>
            <a:endParaRPr lang="en-US">
              <a:solidFill>
                <a:srgbClr val="FFFFFF"/>
              </a:solidFill>
            </a:endParaRPr>
          </a:p>
          <a:p>
            <a:pPr indent="-228600">
              <a:buFont typeface="The Hand Extrablack" panose="03070A02030502020204" pitchFamily="66" charset="0"/>
              <a:buChar char="•"/>
            </a:pP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DC992F5-8B4F-41B7-A342-95D629D09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3" r="5582"/>
          <a:stretch/>
        </p:blipFill>
        <p:spPr>
          <a:xfrm>
            <a:off x="7257198" y="33877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3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61FE4-CDA8-47A2-8AA0-17D32B1D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015505" cy="1477328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sz="3200"/>
              <a:t>Hvad går forud for et fleksjob?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DC992F5-8B4F-41B7-A342-95D629D09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94" r="-1" b="18693"/>
          <a:stretch/>
        </p:blipFill>
        <p:spPr>
          <a:xfrm>
            <a:off x="656644" y="2626187"/>
            <a:ext cx="5078861" cy="3180022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3D1F4-FAE1-4DE1-A4A4-7C7464EF9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0000" y="633599"/>
            <a:ext cx="4991962" cy="5135375"/>
          </a:xfrm>
        </p:spPr>
        <p:txBody>
          <a:bodyPr vert="horz" lIns="0" tIns="0" rIns="0" bIns="0" rtlCol="0">
            <a:normAutofit/>
          </a:bodyPr>
          <a:lstStyle/>
          <a:p>
            <a:pPr indent="-228600">
              <a:buFont typeface="The Hand Extrablack" panose="03070A02030502020204" pitchFamily="66" charset="0"/>
              <a:buChar char="•"/>
            </a:pPr>
            <a:endParaRPr lang="en-US"/>
          </a:p>
          <a:p>
            <a:pPr indent="-228600">
              <a:buFont typeface="The Hand Extrablack" panose="03070A02030502020204" pitchFamily="66" charset="0"/>
              <a:buChar char="•"/>
            </a:pPr>
            <a:endParaRPr lang="en-US"/>
          </a:p>
          <a:p>
            <a:pPr indent="-228600">
              <a:buFont typeface="The Hand Extrablack" panose="03070A02030502020204" pitchFamily="66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73687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LeftStep">
      <a:dk1>
        <a:srgbClr val="000000"/>
      </a:dk1>
      <a:lt1>
        <a:srgbClr val="FFFFFF"/>
      </a:lt1>
      <a:dk2>
        <a:srgbClr val="3B2721"/>
      </a:dk2>
      <a:lt2>
        <a:srgbClr val="E5E2E8"/>
      </a:lt2>
      <a:accent1>
        <a:srgbClr val="94A77E"/>
      </a:accent1>
      <a:accent2>
        <a:srgbClr val="A2A470"/>
      </a:accent2>
      <a:accent3>
        <a:srgbClr val="B39E7C"/>
      </a:accent3>
      <a:accent4>
        <a:srgbClr val="BA8B7F"/>
      </a:accent4>
      <a:accent5>
        <a:srgbClr val="C4929D"/>
      </a:accent5>
      <a:accent6>
        <a:srgbClr val="BA7FA4"/>
      </a:accent6>
      <a:hlink>
        <a:srgbClr val="8969AE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BlobVTI</vt:lpstr>
      <vt:lpstr>Hvad er ressourceforløb for en størrelse og batter det noget?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Udover de handicapkompenserende ordninger kan også andre ordninger være relevante for personer med funktionsnedsættelse. </vt:lpstr>
      <vt:lpstr>Hvad går forud for et fleksjob?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315</cp:revision>
  <dcterms:created xsi:type="dcterms:W3CDTF">2021-01-20T10:07:45Z</dcterms:created>
  <dcterms:modified xsi:type="dcterms:W3CDTF">2021-01-21T19:27:49Z</dcterms:modified>
</cp:coreProperties>
</file>